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AE5"/>
    <a:srgbClr val="43CEFF"/>
    <a:srgbClr val="85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0A78-E539-4D66-9E68-C85443FB9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51F57-E326-431E-B7DE-BDE602C13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B3EF8-231E-43C6-B1D1-2EF07248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BA49-37EF-471E-97D3-EEB21B50962A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9AA3D-EAF5-48E3-B05E-A1A2D9FD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D9B64-0D24-4C6A-AF1E-0500069F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CA6C-439F-4AC3-9559-63DE7205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9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74F4-A606-46DA-B21F-9754A9A0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8FCC7-B300-4EAE-957E-C3A1EEBCC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A1255-637A-46B5-9893-364B53E2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BA49-37EF-471E-97D3-EEB21B50962A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BD663-31C6-478F-9D3A-A813A967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19A20-2091-4774-8C0D-1B9CC362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CA6C-439F-4AC3-9559-63DE7205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8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0E2EB1-1E8D-41E4-96D8-419E9FA02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4EDD4-B20E-4EAF-B82F-81948E17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66ACA-1B66-4C43-B60E-B4404A0F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BA49-37EF-471E-97D3-EEB21B50962A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1C3C2-F8A3-4ED2-B330-A1D77550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2CD03-E5E5-4D21-A6DB-24616DB4F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CA6C-439F-4AC3-9559-63DE7205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5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A1C23-D95D-484B-BC00-CC786579D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1CCA1-6E18-469D-9FEB-ACEB3015A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1B14D-7D00-43F6-BAAD-F2791382B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BA49-37EF-471E-97D3-EEB21B50962A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81DAA-F603-4F79-B623-CB9CE759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A444E-08A0-4D46-97FC-3320DAC2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CA6C-439F-4AC3-9559-63DE7205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4A02C-8CD9-4B21-B08B-810628D8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1342F-8316-4AA0-8204-E684BC154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0578F-E279-4BA4-9F9D-A11D5531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BA49-37EF-471E-97D3-EEB21B50962A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B6842-D58B-4074-A200-482D3C2E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6CF60-C33C-4200-938D-C181A0B0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CA6C-439F-4AC3-9559-63DE7205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0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BBF4-D262-4E39-A0B7-52F99BB7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3C098-9CA2-4E65-A6F7-6C3BD8E69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5910A-0C91-4A26-B8B5-5779E698E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796C4-9EC3-47A0-92CD-0C90E9CD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BA49-37EF-471E-97D3-EEB21B50962A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3CCE1-028F-4C33-8B18-367F4DE5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3759D-EE78-4767-AFDD-E322ABC1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CA6C-439F-4AC3-9559-63DE7205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6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C474-4DC3-444B-BBC0-84250ABE9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96750-8501-4735-8288-86DA082C6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A5DA8-6510-4AFB-9F7D-6D6C8BF28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45956-EE43-4335-95F0-E9F989C83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600258-4756-40C9-B024-55CFA7BA1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8EC2DF-D1B2-4CE9-91A9-8839B570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BA49-37EF-471E-97D3-EEB21B50962A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F92C6E-AD21-4ABA-91A8-43E3DA91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FA148-C563-46A7-843B-2F6C9ACE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CA6C-439F-4AC3-9559-63DE7205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9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3166E-F01C-416C-9AE1-A76877E1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93F3BE-1FA3-4BB3-96C7-8615F4111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BA49-37EF-471E-97D3-EEB21B50962A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C6DD65-E13C-49CC-A281-32616806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65C3C-53E6-49B0-92E0-506A13D1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CA6C-439F-4AC3-9559-63DE7205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8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742AB-4238-4A5E-98E4-948703C8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BA49-37EF-471E-97D3-EEB21B50962A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00BDA-B1C2-49B6-AE7D-EA96668B7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BF723-850A-42F6-A08D-C03942136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CA6C-439F-4AC3-9559-63DE7205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9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D5F31-8F28-44B3-A385-6936ED48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B868A-24F4-4D96-97D8-C50EB789D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10CB7-B93F-4BBC-8A3A-5835490B0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555C6-F72B-41A5-B5C2-9B7B9755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BA49-37EF-471E-97D3-EEB21B50962A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5177A-B7F9-468F-A8AD-0E576985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A3659-4133-438F-A67D-62CA2033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CA6C-439F-4AC3-9559-63DE7205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9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8A53-D454-46C3-91C3-F917E427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930E7-C53D-43E0-B9AD-F52766270E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93D19-4B64-4A0B-8899-CB6AC9B23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27701-BA9F-40A7-BDFF-D866B964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BA49-37EF-471E-97D3-EEB21B50962A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F4213-28E7-41D8-81B2-A606D345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1AED7-95CD-4DD7-9675-0F2B04C4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CA6C-439F-4AC3-9559-63DE7205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6AB6D5-F54F-4D85-86E1-B6876AE06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E8DB8-2C7B-42C4-B0EE-8E8B67426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77516-7DF2-4ECE-9D05-2F9545BB3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BBA49-37EF-471E-97D3-EEB21B50962A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CFC76-8265-4A8E-86B7-111481791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DBDEE-F859-492A-BC15-395C0521C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0CA6C-439F-4AC3-9559-63DE7205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2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09213D-E893-4054-BDA0-EBDEBDF1BA2D}"/>
              </a:ext>
            </a:extLst>
          </p:cNvPr>
          <p:cNvSpPr/>
          <p:nvPr/>
        </p:nvSpPr>
        <p:spPr>
          <a:xfrm>
            <a:off x="0" y="4153093"/>
            <a:ext cx="12192000" cy="2704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61163-3E6B-4969-925B-F52076D1A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69246"/>
            <a:ext cx="12192000" cy="216408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BDEAE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Diamond Detectors for Uses in a Proton Therapy Beam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8DC6E-B42C-4DA7-A087-71DFEE8D7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700" y="2938843"/>
            <a:ext cx="10388600" cy="908733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rgbClr val="BDEAE5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Holly Johnson, Anna Zaniewski, Robert Nemanich, Jason Holmes, Ricardo Alarcon</a:t>
            </a:r>
            <a:endParaRPr lang="en-US" sz="3500" dirty="0">
              <a:solidFill>
                <a:srgbClr val="BDEAE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4C3B4C-5D52-4895-83A9-4D8F94F7D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6" y="4273840"/>
            <a:ext cx="1869440" cy="2463409"/>
          </a:xfrm>
          <a:prstGeom prst="rect">
            <a:avLst/>
          </a:prstGeom>
        </p:spPr>
      </p:pic>
      <p:pic>
        <p:nvPicPr>
          <p:cNvPr id="1026" name="Picture 2" descr="Image result for arpa-e logo">
            <a:extLst>
              <a:ext uri="{FF2B5EF4-FFF2-40B4-BE49-F238E27FC236}">
                <a16:creationId xmlns:a16="http://schemas.microsoft.com/office/drawing/2014/main" id="{1EB2BBD0-AD99-419B-AF59-FF1CBF780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79" y="4729380"/>
            <a:ext cx="4538980" cy="155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BC7CE3-27D5-4534-B42C-751A2EDCE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782" y="4473377"/>
            <a:ext cx="2143125" cy="21431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20D1C56-ACD3-4FB0-A644-8BB71627C2A3}"/>
              </a:ext>
            </a:extLst>
          </p:cNvPr>
          <p:cNvSpPr/>
          <p:nvPr/>
        </p:nvSpPr>
        <p:spPr>
          <a:xfrm>
            <a:off x="9879964" y="4919782"/>
            <a:ext cx="2103120" cy="169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6A1AF5-3038-46F8-92E9-45215A14BD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423" y="4429024"/>
            <a:ext cx="249957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69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7061-E397-427E-88B6-380E095E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2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2AF567-4F30-4EC1-AD4F-642B9493C7E6}"/>
              </a:ext>
            </a:extLst>
          </p:cNvPr>
          <p:cNvSpPr txBox="1">
            <a:spLocks/>
          </p:cNvSpPr>
          <p:nvPr/>
        </p:nvSpPr>
        <p:spPr>
          <a:xfrm>
            <a:off x="193040" y="1795145"/>
            <a:ext cx="119989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43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5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A790-27A6-4C45-9ABC-46371FE6D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313" y="4216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Proton Beam Therapy?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AE5CB-F321-4101-823A-D79C60575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691" y="1367727"/>
            <a:ext cx="4706629" cy="42421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3BEB3B8-6047-41C8-9B7E-82A809C3BD1B}"/>
              </a:ext>
            </a:extLst>
          </p:cNvPr>
          <p:cNvGrpSpPr/>
          <p:nvPr/>
        </p:nvGrpSpPr>
        <p:grpSpPr>
          <a:xfrm>
            <a:off x="679108" y="1367727"/>
            <a:ext cx="5323840" cy="4242160"/>
            <a:chOff x="7294880" y="3429000"/>
            <a:chExt cx="4419600" cy="32029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71EFAC-3EB8-4530-B045-0DB70483C05A}"/>
                </a:ext>
              </a:extLst>
            </p:cNvPr>
            <p:cNvSpPr/>
            <p:nvPr/>
          </p:nvSpPr>
          <p:spPr>
            <a:xfrm>
              <a:off x="7294880" y="3429000"/>
              <a:ext cx="4419600" cy="3202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Image result for proton bragg peak">
              <a:extLst>
                <a:ext uri="{FF2B5EF4-FFF2-40B4-BE49-F238E27FC236}">
                  <a16:creationId xmlns:a16="http://schemas.microsoft.com/office/drawing/2014/main" id="{964D987B-B39A-4EDE-843C-F2A3509D5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760" y="3565251"/>
              <a:ext cx="3919220" cy="3029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8D17B05-538B-45C7-82DB-6316978E326B}"/>
              </a:ext>
            </a:extLst>
          </p:cNvPr>
          <p:cNvSpPr txBox="1"/>
          <p:nvPr/>
        </p:nvSpPr>
        <p:spPr>
          <a:xfrm>
            <a:off x="857153" y="5762661"/>
            <a:ext cx="479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idealized graph of a Bragg Peak; this is how protons release their energy.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3B35BB-DEC5-4344-B95F-D0F202193018}"/>
              </a:ext>
            </a:extLst>
          </p:cNvPr>
          <p:cNvSpPr txBox="1"/>
          <p:nvPr/>
        </p:nvSpPr>
        <p:spPr>
          <a:xfrm>
            <a:off x="6252205" y="5752890"/>
            <a:ext cx="568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“pencil beam” diagram; this shows how a Bragg peak would be used to treat a brain tumor.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461D8E-028C-47BE-A5EC-B3FF75FF196F}"/>
              </a:ext>
            </a:extLst>
          </p:cNvPr>
          <p:cNvSpPr txBox="1">
            <a:spLocks/>
          </p:cNvSpPr>
          <p:nvPr/>
        </p:nvSpPr>
        <p:spPr>
          <a:xfrm>
            <a:off x="3749749" y="6684876"/>
            <a:ext cx="10515600" cy="735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i="1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Therapy Cancer Research Institute: Introduction</a:t>
            </a:r>
            <a:r>
              <a:rPr lang="en-US" sz="1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Oxford Martin School, https://www.ptcri.ox.ac.uk/research/introduction.shtml. Accessed 28 Mar. 2018.</a:t>
            </a:r>
          </a:p>
          <a:p>
            <a:pPr algn="ctr"/>
            <a:endParaRPr lang="en-US" dirty="0">
              <a:solidFill>
                <a:srgbClr val="BDEA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81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A5AA-02C9-472F-8D18-789FDDB40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Detectors and how they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E2B31-1430-4817-855F-8E67608E1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909" y="2221053"/>
            <a:ext cx="3828062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Semi-conductors</a:t>
            </a:r>
          </a:p>
          <a:p>
            <a:r>
              <a:rPr lang="en-US" sz="32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Electron-hole pairs</a:t>
            </a:r>
          </a:p>
          <a:p>
            <a:r>
              <a:rPr lang="en-US" sz="32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electrodes</a:t>
            </a:r>
          </a:p>
          <a:p>
            <a:r>
              <a:rPr lang="en-US" sz="32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Connected to a circuit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3A0AFCC-D743-4CDE-9FE9-292449F1E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71" y="1980675"/>
            <a:ext cx="7702140" cy="39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2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111D-9EB8-435F-96B5-0B09EC59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Diamond?</a:t>
            </a:r>
          </a:p>
        </p:txBody>
      </p:sp>
    </p:spTree>
    <p:extLst>
      <p:ext uri="{BB962C8B-B14F-4D97-AF65-F5344CB8AC3E}">
        <p14:creationId xmlns:p14="http://schemas.microsoft.com/office/powerpoint/2010/main" val="164313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88D1A-609C-463D-B73C-CE1080C67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4522" y="4718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Fabrication and Cleaning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97684-FB0B-401E-9689-DE44B32DF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444" y="2056608"/>
            <a:ext cx="5530702" cy="4351338"/>
          </a:xfrm>
        </p:spPr>
        <p:txBody>
          <a:bodyPr/>
          <a:lstStyle/>
          <a:p>
            <a:r>
              <a:rPr lang="en-US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CVD – Chemical Vapor Deposition</a:t>
            </a:r>
          </a:p>
          <a:p>
            <a:r>
              <a:rPr lang="en-US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naturally-occurring or mined</a:t>
            </a:r>
          </a:p>
          <a:p>
            <a:r>
              <a:rPr lang="en-US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Piranha</a:t>
            </a:r>
          </a:p>
          <a:p>
            <a:r>
              <a:rPr lang="en-US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</a:p>
          <a:p>
            <a:r>
              <a:rPr lang="en-US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Plasma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EF568-90E0-442B-85D8-79D212D77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345" y="108745"/>
            <a:ext cx="2565400" cy="3177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185AD8-112A-4E33-822A-29ABBBCB5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080" y="3429000"/>
            <a:ext cx="2565400" cy="31770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22FA07-1BFB-41CA-AF3C-45D0CDECC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614" y="3429000"/>
            <a:ext cx="2803764" cy="31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1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773C-1516-4754-8563-3FD002D5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Deposition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6472B-E2E0-4FAD-B86B-5C1C3BD3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61" y="1253331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Titanium, Platinum, Gold sandwich</a:t>
            </a:r>
          </a:p>
          <a:p>
            <a:pPr lvl="1"/>
            <a:r>
              <a:rPr lang="en-US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 does not oxidize</a:t>
            </a:r>
          </a:p>
          <a:p>
            <a:r>
              <a:rPr lang="en-US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backside</a:t>
            </a:r>
          </a:p>
          <a:p>
            <a:r>
              <a:rPr lang="en-US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frontside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CB228-5F35-4648-AE96-EA872FD00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18" y="699243"/>
            <a:ext cx="2326826" cy="2818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1F1A05-D6C6-4569-8791-1575E12A1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063" y="685008"/>
            <a:ext cx="2320650" cy="28468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A21C53-7A3B-4DEA-BDC7-73CA33638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421" y="3558663"/>
            <a:ext cx="2915461" cy="2814179"/>
          </a:xfrm>
          <a:prstGeom prst="rect">
            <a:avLst/>
          </a:prstGeom>
        </p:spPr>
      </p:pic>
      <p:pic>
        <p:nvPicPr>
          <p:cNvPr id="9" name="Picture 4" descr="https://lh6.googleusercontent.com/9NNfb24RzT65VgP1CfafA9AxSsDiSb73hZOxblE1qZGzYoA6F0GPX-l-s2DnOf1l6rFvrgSlLLuHpXKRM_wdsb2pXGYU83QOyAxw-IbRR6hMSWCY7jYjEQK9RHfsSs_r7MPDg8kx45c">
            <a:extLst>
              <a:ext uri="{FF2B5EF4-FFF2-40B4-BE49-F238E27FC236}">
                <a16:creationId xmlns:a16="http://schemas.microsoft.com/office/drawing/2014/main" id="{1F6C9357-9091-4E0A-B596-8FD0C4C9C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672" y="3929713"/>
            <a:ext cx="2030687" cy="197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A9539B-4AC0-464A-9347-627CC3E74E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229" y="3929713"/>
            <a:ext cx="2113365" cy="198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9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A6DE7-95E8-4D8E-B997-1A554DD9B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4574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CCB18-7394-499A-B8E2-10DADBC3C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360" y="813664"/>
            <a:ext cx="8243277" cy="56060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8B05AC-E29A-4E42-93C7-A43E8C9F7AD8}"/>
              </a:ext>
            </a:extLst>
          </p:cNvPr>
          <p:cNvSpPr/>
          <p:nvPr/>
        </p:nvSpPr>
        <p:spPr>
          <a:xfrm>
            <a:off x="5365899" y="6576774"/>
            <a:ext cx="76270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en-US" sz="1000" dirty="0" err="1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Engelhoven</a:t>
            </a:r>
            <a:r>
              <a:rPr lang="en-US" sz="1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Trevor. </a:t>
            </a:r>
            <a:r>
              <a:rPr lang="en-US" sz="1000" i="1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Diamond Detector Fabrication for Proton Beam Therapy. </a:t>
            </a:r>
            <a:r>
              <a:rPr lang="en-US" sz="1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 thesis. Arizona State University, 2017.</a:t>
            </a:r>
            <a:endParaRPr lang="en-US" sz="1000" i="1" dirty="0">
              <a:solidFill>
                <a:srgbClr val="BDEA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5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7EAC-6939-4FCC-AACE-1A94065C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Steps</a:t>
            </a:r>
          </a:p>
        </p:txBody>
      </p:sp>
    </p:spTree>
    <p:extLst>
      <p:ext uri="{BB962C8B-B14F-4D97-AF65-F5344CB8AC3E}">
        <p14:creationId xmlns:p14="http://schemas.microsoft.com/office/powerpoint/2010/main" val="3175880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066A5-0159-4A4F-AC20-AC889205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9357F3-BB28-4611-9A57-B41B6BE1EB81}"/>
              </a:ext>
            </a:extLst>
          </p:cNvPr>
          <p:cNvSpPr txBox="1">
            <a:spLocks/>
          </p:cNvSpPr>
          <p:nvPr/>
        </p:nvSpPr>
        <p:spPr>
          <a:xfrm>
            <a:off x="887301" y="1924824"/>
            <a:ext cx="104173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would like to acknowledge Anna Zaniewski for mentoring me both professionally and personally. Jason Holmes has been instrumental in this research and I would like to acknowledge his work as well as the graphs he created in this presentation. I would also like to acknowledge Robert Nemanich, Ricardo Alarcon, </a:t>
            </a:r>
            <a:r>
              <a:rPr lang="en-US" dirty="0" err="1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Manpuneet</a:t>
            </a:r>
            <a:r>
              <a:rPr lang="en-US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Benipal</a:t>
            </a:r>
            <a:r>
              <a:rPr lang="en-US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Trevor van </a:t>
            </a:r>
            <a:r>
              <a:rPr lang="en-US" dirty="0" err="1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Engelhoven</a:t>
            </a:r>
            <a:r>
              <a:rPr lang="en-US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helpful discussion. I also acknowledge Mayo Clinic and the ASU/NASA Space Grant program.</a:t>
            </a:r>
          </a:p>
          <a:p>
            <a:pPr marL="0" indent="0">
              <a:buNone/>
            </a:pPr>
            <a:endParaRPr lang="en-US" dirty="0">
              <a:solidFill>
                <a:srgbClr val="BDEA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BDE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47635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</TotalTime>
  <Words>262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Verdana</vt:lpstr>
      <vt:lpstr>Office Theme</vt:lpstr>
      <vt:lpstr>Diamond Detectors for Uses in a Proton Therapy Beam</vt:lpstr>
      <vt:lpstr>What is Proton Beam Therapy?</vt:lpstr>
      <vt:lpstr>Detectors and how they work</vt:lpstr>
      <vt:lpstr>Why Diamond?</vt:lpstr>
      <vt:lpstr>Fabrication and Cleaning</vt:lpstr>
      <vt:lpstr>Metal Deposition</vt:lpstr>
      <vt:lpstr>Results</vt:lpstr>
      <vt:lpstr>Future Steps</vt:lpstr>
      <vt:lpstr>Acknowledgements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 Detectors for Uses in a Proton Therapy Beam</dc:title>
  <dc:creator>Holly Johnson</dc:creator>
  <cp:lastModifiedBy>Holly Johnson</cp:lastModifiedBy>
  <cp:revision>51</cp:revision>
  <dcterms:created xsi:type="dcterms:W3CDTF">2018-03-26T02:42:17Z</dcterms:created>
  <dcterms:modified xsi:type="dcterms:W3CDTF">2018-03-30T20:02:16Z</dcterms:modified>
</cp:coreProperties>
</file>